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</p:sldIdLst>
  <p:sldSz cx="7772400" cy="100584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BC02181-47F0-694D-28C7-3CBE17BB44AD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object 4"/>
          <p:cNvSpPr txBox="1"/>
          <p:nvPr/>
        </p:nvSpPr>
        <p:spPr>
          <a:xfrm>
            <a:off x="317502" y="955461"/>
            <a:ext cx="6775450" cy="415498"/>
          </a:xfrm>
          <a:prstGeom prst="rect">
            <a:avLst/>
          </a:prstGeom>
          <a:noFill/>
          <a:ln w="6096">
            <a:noFill/>
          </a:ln>
        </p:spPr>
        <p:txBody>
          <a:bodyPr vert="horz" wrap="square" lIns="0" tIns="182880" rIns="0" bIns="0" rtlCol="0">
            <a:spAutoFit/>
          </a:bodyPr>
          <a:lstStyle/>
          <a:p>
            <a:pPr marL="156845" algn="ctr">
              <a:lnSpc>
                <a:spcPct val="100000"/>
              </a:lnSpc>
              <a:spcBef>
                <a:spcPts val="1440"/>
              </a:spcBef>
            </a:pPr>
            <a:r>
              <a:rPr lang="es-MX" sz="1500" b="1" spc="-30" dirty="0">
                <a:solidFill>
                  <a:srgbClr val="A41D3D"/>
                </a:solidFill>
                <a:latin typeface="Montserrat" panose="00000500000000000000" pitchFamily="2" charset="0"/>
                <a:cs typeface="Verdana"/>
              </a:rPr>
              <a:t>MINUTA DE REUNIÓN DEL COMITÉ DE CONTRALORÍA SOCIAL</a:t>
            </a:r>
            <a:endParaRPr lang="es-MX" sz="1500" b="1" dirty="0">
              <a:solidFill>
                <a:srgbClr val="A41D3D"/>
              </a:solidFill>
              <a:latin typeface="Montserrat" panose="00000500000000000000" pitchFamily="2" charset="0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6585" y="4673870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1. Funcionarios que asistieron: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378459" y="9752985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732902A-77CD-D84B-7B03-F5EC1B890D61}"/>
              </a:ext>
            </a:extLst>
          </p:cNvPr>
          <p:cNvSpPr txBox="1"/>
          <p:nvPr/>
        </p:nvSpPr>
        <p:spPr>
          <a:xfrm>
            <a:off x="685800" y="1448875"/>
            <a:ext cx="60541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100" b="1" i="0" dirty="0">
                <a:solidFill>
                  <a:srgbClr val="404041"/>
                </a:solidFill>
                <a:effectLst/>
                <a:latin typeface="Montserrat" panose="00000500000000000000" pitchFamily="2" charset="0"/>
              </a:rPr>
              <a:t>Programa </a:t>
            </a: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P</a:t>
            </a:r>
            <a:r>
              <a:rPr lang="es-MX" sz="1100" b="1" i="0" dirty="0">
                <a:solidFill>
                  <a:srgbClr val="404041"/>
                </a:solidFill>
                <a:effectLst/>
                <a:latin typeface="Montserrat" panose="00000500000000000000" pitchFamily="2" charset="0"/>
              </a:rPr>
              <a:t>resupuestal de Expansión de la Educación Media Superior y Superior (Tipo Superior) U079</a:t>
            </a:r>
          </a:p>
        </p:txBody>
      </p:sp>
      <p:graphicFrame>
        <p:nvGraphicFramePr>
          <p:cNvPr id="32" name="Tabla 32">
            <a:extLst>
              <a:ext uri="{FF2B5EF4-FFF2-40B4-BE49-F238E27FC236}">
                <a16:creationId xmlns:a16="http://schemas.microsoft.com/office/drawing/2014/main" id="{F0F58CD8-D06A-5A2B-B7AE-A86A3B166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87348"/>
              </p:ext>
            </p:extLst>
          </p:nvPr>
        </p:nvGraphicFramePr>
        <p:xfrm>
          <a:off x="378459" y="2376637"/>
          <a:ext cx="6789072" cy="221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59">
                  <a:extLst>
                    <a:ext uri="{9D8B030D-6E8A-4147-A177-3AD203B41FA5}">
                      <a16:colId xmlns:a16="http://schemas.microsoft.com/office/drawing/2014/main" val="2775930800"/>
                    </a:ext>
                  </a:extLst>
                </a:gridCol>
                <a:gridCol w="1435974">
                  <a:extLst>
                    <a:ext uri="{9D8B030D-6E8A-4147-A177-3AD203B41FA5}">
                      <a16:colId xmlns:a16="http://schemas.microsoft.com/office/drawing/2014/main" val="1962197586"/>
                    </a:ext>
                  </a:extLst>
                </a:gridCol>
                <a:gridCol w="5119639">
                  <a:extLst>
                    <a:ext uri="{9D8B030D-6E8A-4147-A177-3AD203B41FA5}">
                      <a16:colId xmlns:a16="http://schemas.microsoft.com/office/drawing/2014/main" val="9131279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Fecha de Reunión: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47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Lugar de la Reunión: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0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Entidad Federativa: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2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Municipio: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09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Localidad: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60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Motivo de la reunión: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902862"/>
                  </a:ext>
                </a:extLst>
              </a:tr>
            </a:tbl>
          </a:graphicData>
        </a:graphic>
      </p:graphicFrame>
      <p:pic>
        <p:nvPicPr>
          <p:cNvPr id="37" name="Imagen 36" descr="SEP | SIGED">
            <a:extLst>
              <a:ext uri="{FF2B5EF4-FFF2-40B4-BE49-F238E27FC236}">
                <a16:creationId xmlns:a16="http://schemas.microsoft.com/office/drawing/2014/main" id="{DEE47673-8958-4024-BBF4-880149704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4BB7A81-A584-6FA6-443F-60DDF3A41A9A}"/>
              </a:ext>
            </a:extLst>
          </p:cNvPr>
          <p:cNvSpPr txBox="1"/>
          <p:nvPr/>
        </p:nvSpPr>
        <p:spPr>
          <a:xfrm>
            <a:off x="5444547" y="609600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 - Ejercicio Fiscal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3A49BF9-E751-76B3-B73A-031520A791DD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  <p:sp>
        <p:nvSpPr>
          <p:cNvPr id="2" name="object 10">
            <a:extLst>
              <a:ext uri="{FF2B5EF4-FFF2-40B4-BE49-F238E27FC236}">
                <a16:creationId xmlns:a16="http://schemas.microsoft.com/office/drawing/2014/main" id="{3340F1D7-39DF-EDDE-1488-3657E6C54FB0}"/>
              </a:ext>
            </a:extLst>
          </p:cNvPr>
          <p:cNvSpPr txBox="1"/>
          <p:nvPr/>
        </p:nvSpPr>
        <p:spPr>
          <a:xfrm>
            <a:off x="1205549" y="1899691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Tipo de reunión: </a:t>
            </a:r>
            <a:r>
              <a:rPr lang="es-MX" sz="1100" b="1" dirty="0">
                <a:solidFill>
                  <a:srgbClr val="A41D3D"/>
                </a:solidFill>
                <a:latin typeface="Montserrat" panose="00000500000000000000" pitchFamily="2" charset="0"/>
              </a:rPr>
              <a:t>Virtual _______________ Presencial: _______________ 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4A655A99-7DDF-4678-FE45-48403ACEC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07951"/>
              </p:ext>
            </p:extLst>
          </p:nvPr>
        </p:nvGraphicFramePr>
        <p:xfrm>
          <a:off x="409987" y="5083638"/>
          <a:ext cx="6757545" cy="175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515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2083367693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Nombre del Funcionario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Cargo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Firma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41587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</a:tbl>
          </a:graphicData>
        </a:graphic>
      </p:graphicFrame>
      <p:sp>
        <p:nvSpPr>
          <p:cNvPr id="7" name="object 10">
            <a:extLst>
              <a:ext uri="{FF2B5EF4-FFF2-40B4-BE49-F238E27FC236}">
                <a16:creationId xmlns:a16="http://schemas.microsoft.com/office/drawing/2014/main" id="{07D3E897-0B0E-7B70-2B71-1FB9DBF4D8BF}"/>
              </a:ext>
            </a:extLst>
          </p:cNvPr>
          <p:cNvSpPr txBox="1"/>
          <p:nvPr/>
        </p:nvSpPr>
        <p:spPr>
          <a:xfrm>
            <a:off x="426584" y="6934404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2. Beneficiarios que asistieron:</a:t>
            </a:r>
          </a:p>
        </p:txBody>
      </p:sp>
      <p:graphicFrame>
        <p:nvGraphicFramePr>
          <p:cNvPr id="8" name="Tabla 6">
            <a:extLst>
              <a:ext uri="{FF2B5EF4-FFF2-40B4-BE49-F238E27FC236}">
                <a16:creationId xmlns:a16="http://schemas.microsoft.com/office/drawing/2014/main" id="{8823F0F2-6625-334C-ED03-A33E5A6F0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074673"/>
              </p:ext>
            </p:extLst>
          </p:nvPr>
        </p:nvGraphicFramePr>
        <p:xfrm>
          <a:off x="409985" y="7344172"/>
          <a:ext cx="6757546" cy="212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015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2214531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Nombre del Beneficiario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Firma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41587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4657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8">
            <a:extLst>
              <a:ext uri="{FF2B5EF4-FFF2-40B4-BE49-F238E27FC236}">
                <a16:creationId xmlns:a16="http://schemas.microsoft.com/office/drawing/2014/main" id="{7BB25CA2-A755-D3C8-6694-1C6A1819D0B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43115" y="9677400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ABBD1C5-2BA1-0129-0661-6F9113B0F3A2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 descr="SEP | SIGED">
            <a:extLst>
              <a:ext uri="{FF2B5EF4-FFF2-40B4-BE49-F238E27FC236}">
                <a16:creationId xmlns:a16="http://schemas.microsoft.com/office/drawing/2014/main" id="{EE4AE8C1-496B-87C2-245D-20D2D32B7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4354868-B9CE-04EA-C8F9-7FD6F370B90C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C2BF7A4-20F3-E7A0-0970-048C464532E4}"/>
              </a:ext>
            </a:extLst>
          </p:cNvPr>
          <p:cNvSpPr txBox="1"/>
          <p:nvPr/>
        </p:nvSpPr>
        <p:spPr>
          <a:xfrm>
            <a:off x="5444547" y="609600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 - Ejercicio Fiscal 2023</a:t>
            </a:r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id="{9374ACFB-4F21-E742-11DA-B0D8DDF096B8}"/>
              </a:ext>
            </a:extLst>
          </p:cNvPr>
          <p:cNvSpPr txBox="1"/>
          <p:nvPr/>
        </p:nvSpPr>
        <p:spPr>
          <a:xfrm>
            <a:off x="475558" y="1083153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3. Comités que asistieron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28956B2-7EEC-D8F3-2167-1CB7CB71D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747151"/>
              </p:ext>
            </p:extLst>
          </p:nvPr>
        </p:nvGraphicFramePr>
        <p:xfrm>
          <a:off x="433696" y="2536941"/>
          <a:ext cx="6757546" cy="212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1686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1667930">
                  <a:extLst>
                    <a:ext uri="{9D8B030D-6E8A-4147-A177-3AD203B41FA5}">
                      <a16:colId xmlns:a16="http://schemas.microsoft.com/office/drawing/2014/main" val="2902316147"/>
                    </a:ext>
                  </a:extLst>
                </a:gridCol>
                <a:gridCol w="1667930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Nombre del Integrante de Comité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Asistió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Firma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41587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46570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A8BE966-0841-7BAF-CAF7-79BA58C00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54367"/>
              </p:ext>
            </p:extLst>
          </p:nvPr>
        </p:nvGraphicFramePr>
        <p:xfrm>
          <a:off x="443115" y="1511222"/>
          <a:ext cx="6757546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696">
                  <a:extLst>
                    <a:ext uri="{9D8B030D-6E8A-4147-A177-3AD203B41FA5}">
                      <a16:colId xmlns:a16="http://schemas.microsoft.com/office/drawing/2014/main" val="1676272690"/>
                    </a:ext>
                  </a:extLst>
                </a:gridCol>
                <a:gridCol w="2213772">
                  <a:extLst>
                    <a:ext uri="{9D8B030D-6E8A-4147-A177-3AD203B41FA5}">
                      <a16:colId xmlns:a16="http://schemas.microsoft.com/office/drawing/2014/main" val="2494921248"/>
                    </a:ext>
                  </a:extLst>
                </a:gridCol>
                <a:gridCol w="4329078">
                  <a:extLst>
                    <a:ext uri="{9D8B030D-6E8A-4147-A177-3AD203B41FA5}">
                      <a16:colId xmlns:a16="http://schemas.microsoft.com/office/drawing/2014/main" val="24735320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Nombre del Comité: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44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Nombre del Comité: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425570"/>
                  </a:ext>
                </a:extLst>
              </a:tr>
            </a:tbl>
          </a:graphicData>
        </a:graphic>
      </p:graphicFrame>
      <p:sp>
        <p:nvSpPr>
          <p:cNvPr id="16" name="object 10">
            <a:extLst>
              <a:ext uri="{FF2B5EF4-FFF2-40B4-BE49-F238E27FC236}">
                <a16:creationId xmlns:a16="http://schemas.microsoft.com/office/drawing/2014/main" id="{CB3D424F-BD01-A30B-818E-D36C2A1CE673}"/>
              </a:ext>
            </a:extLst>
          </p:cNvPr>
          <p:cNvSpPr txBox="1"/>
          <p:nvPr/>
        </p:nvSpPr>
        <p:spPr>
          <a:xfrm>
            <a:off x="413326" y="4783195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4. Temas tratados en la reunión:</a:t>
            </a:r>
          </a:p>
        </p:txBody>
      </p:sp>
      <p:graphicFrame>
        <p:nvGraphicFramePr>
          <p:cNvPr id="17" name="Tabla 6">
            <a:extLst>
              <a:ext uri="{FF2B5EF4-FFF2-40B4-BE49-F238E27FC236}">
                <a16:creationId xmlns:a16="http://schemas.microsoft.com/office/drawing/2014/main" id="{F7244D2D-B63D-660A-31B9-F146B365A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8731"/>
              </p:ext>
            </p:extLst>
          </p:nvPr>
        </p:nvGraphicFramePr>
        <p:xfrm>
          <a:off x="396728" y="5192963"/>
          <a:ext cx="6757545" cy="175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515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2083367693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Nombre del Funcionario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Cargo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Firma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41587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</a:tbl>
          </a:graphicData>
        </a:graphic>
      </p:graphicFrame>
      <p:sp>
        <p:nvSpPr>
          <p:cNvPr id="3" name="object 10">
            <a:extLst>
              <a:ext uri="{FF2B5EF4-FFF2-40B4-BE49-F238E27FC236}">
                <a16:creationId xmlns:a16="http://schemas.microsoft.com/office/drawing/2014/main" id="{538C3B42-31BE-9939-6F31-189073CEC292}"/>
              </a:ext>
            </a:extLst>
          </p:cNvPr>
          <p:cNvSpPr txBox="1"/>
          <p:nvPr/>
        </p:nvSpPr>
        <p:spPr>
          <a:xfrm>
            <a:off x="443115" y="7089022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5. Acuerdos:</a:t>
            </a:r>
          </a:p>
        </p:txBody>
      </p:sp>
      <p:graphicFrame>
        <p:nvGraphicFramePr>
          <p:cNvPr id="9" name="Tabla 6">
            <a:extLst>
              <a:ext uri="{FF2B5EF4-FFF2-40B4-BE49-F238E27FC236}">
                <a16:creationId xmlns:a16="http://schemas.microsoft.com/office/drawing/2014/main" id="{4FEFD22A-F928-9D57-9E50-2404E6AB3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18328"/>
              </p:ext>
            </p:extLst>
          </p:nvPr>
        </p:nvGraphicFramePr>
        <p:xfrm>
          <a:off x="426517" y="7498790"/>
          <a:ext cx="6757545" cy="212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515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2083367693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Descripción del acuerdo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Responsable del acuerdo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Fecha de compromiso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41587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707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21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8">
            <a:extLst>
              <a:ext uri="{FF2B5EF4-FFF2-40B4-BE49-F238E27FC236}">
                <a16:creationId xmlns:a16="http://schemas.microsoft.com/office/drawing/2014/main" id="{7BB25CA2-A755-D3C8-6694-1C6A1819D0B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43115" y="9677400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ABBD1C5-2BA1-0129-0661-6F9113B0F3A2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 descr="SEP | SIGED">
            <a:extLst>
              <a:ext uri="{FF2B5EF4-FFF2-40B4-BE49-F238E27FC236}">
                <a16:creationId xmlns:a16="http://schemas.microsoft.com/office/drawing/2014/main" id="{EE4AE8C1-496B-87C2-245D-20D2D32B7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19EACC9B-CB75-7A49-8B3A-E4C3A629047A}"/>
              </a:ext>
            </a:extLst>
          </p:cNvPr>
          <p:cNvSpPr txBox="1"/>
          <p:nvPr/>
        </p:nvSpPr>
        <p:spPr>
          <a:xfrm>
            <a:off x="443115" y="3427591"/>
            <a:ext cx="55099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500"/>
              </a:spcBef>
            </a:pPr>
            <a:r>
              <a:rPr lang="es-MX" sz="1050" b="1" dirty="0">
                <a:solidFill>
                  <a:srgbClr val="A41D3D"/>
                </a:solidFill>
                <a:latin typeface="Montserrat" panose="00000500000000000000" pitchFamily="2" charset="0"/>
              </a:rPr>
              <a:t>Servidor público que emite la constancia de registro: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4354868-B9CE-04EA-C8F9-7FD6F370B90C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DD37A5C-72F9-4F3B-7F61-6BEB10D88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15814"/>
              </p:ext>
            </p:extLst>
          </p:nvPr>
        </p:nvGraphicFramePr>
        <p:xfrm>
          <a:off x="539301" y="3955756"/>
          <a:ext cx="6838312" cy="19341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6666">
                  <a:extLst>
                    <a:ext uri="{9D8B030D-6E8A-4147-A177-3AD203B41FA5}">
                      <a16:colId xmlns:a16="http://schemas.microsoft.com/office/drawing/2014/main" val="862288612"/>
                    </a:ext>
                  </a:extLst>
                </a:gridCol>
                <a:gridCol w="4871646">
                  <a:extLst>
                    <a:ext uri="{9D8B030D-6E8A-4147-A177-3AD203B41FA5}">
                      <a16:colId xmlns:a16="http://schemas.microsoft.com/office/drawing/2014/main" val="1124746852"/>
                    </a:ext>
                  </a:extLst>
                </a:gridCol>
              </a:tblGrid>
              <a:tr h="378028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Nombre: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465250"/>
                  </a:ext>
                </a:extLst>
              </a:tr>
              <a:tr h="205504">
                <a:tc gridSpan="2">
                  <a:txBody>
                    <a:bodyPr/>
                    <a:lstStyle/>
                    <a:p>
                      <a:pPr marL="215265" indent="-1714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Verdana"/>
                        </a:rPr>
                        <a:t>Firma </a:t>
                      </a:r>
                      <a:endParaRPr sz="1000" b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A41D3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06010"/>
                  </a:ext>
                </a:extLst>
              </a:tr>
              <a:tr h="700635"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795263"/>
                  </a:ext>
                </a:extLst>
              </a:tr>
              <a:tr h="205504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servidor público: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273087"/>
                  </a:ext>
                </a:extLst>
              </a:tr>
              <a:tr h="205504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Teléfono: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055156"/>
                  </a:ext>
                </a:extLst>
              </a:tr>
              <a:tr h="205504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90597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C2BF7A4-20F3-E7A0-0970-048C464532E4}"/>
              </a:ext>
            </a:extLst>
          </p:cNvPr>
          <p:cNvSpPr txBox="1"/>
          <p:nvPr/>
        </p:nvSpPr>
        <p:spPr>
          <a:xfrm>
            <a:off x="5444547" y="609600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 - Ejercicio Fiscal 2023</a:t>
            </a:r>
          </a:p>
        </p:txBody>
      </p:sp>
      <p:graphicFrame>
        <p:nvGraphicFramePr>
          <p:cNvPr id="9" name="Tabla 6">
            <a:extLst>
              <a:ext uri="{FF2B5EF4-FFF2-40B4-BE49-F238E27FC236}">
                <a16:creationId xmlns:a16="http://schemas.microsoft.com/office/drawing/2014/main" id="{A03D6918-22D2-884D-F6AC-1D2528CD1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168976"/>
              </p:ext>
            </p:extLst>
          </p:nvPr>
        </p:nvGraphicFramePr>
        <p:xfrm>
          <a:off x="516763" y="1324542"/>
          <a:ext cx="675754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515">
                  <a:extLst>
                    <a:ext uri="{9D8B030D-6E8A-4147-A177-3AD203B41FA5}">
                      <a16:colId xmlns:a16="http://schemas.microsoft.com/office/drawing/2014/main" val="4002524280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2083367693"/>
                    </a:ext>
                  </a:extLst>
                </a:gridCol>
                <a:gridCol w="2252515">
                  <a:extLst>
                    <a:ext uri="{9D8B030D-6E8A-4147-A177-3AD203B41FA5}">
                      <a16:colId xmlns:a16="http://schemas.microsoft.com/office/drawing/2014/main" val="414199907"/>
                    </a:ext>
                  </a:extLst>
                </a:gridCol>
              </a:tblGrid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311545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63717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63320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5734"/>
                  </a:ext>
                </a:extLst>
              </a:tr>
              <a:tr h="29572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707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7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252</Words>
  <Application>Microsoft Office PowerPoint</Application>
  <PresentationFormat>Personalizado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Montserrat</vt:lpstr>
      <vt:lpstr>Wingdings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Ryzen 5</dc:creator>
  <cp:lastModifiedBy>Carmen García</cp:lastModifiedBy>
  <cp:revision>33</cp:revision>
  <dcterms:created xsi:type="dcterms:W3CDTF">2023-05-17T23:40:24Z</dcterms:created>
  <dcterms:modified xsi:type="dcterms:W3CDTF">2023-07-19T19:58:07Z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2023-02-17T00:00:00Z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2023-05-17T00:00:00Z</vt:filetime>
  </property>
</Properties>
</file>